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7" r:id="rId4"/>
    <p:sldId id="303" r:id="rId5"/>
    <p:sldId id="278" r:id="rId6"/>
    <p:sldId id="305" r:id="rId7"/>
    <p:sldId id="282" r:id="rId8"/>
    <p:sldId id="279" r:id="rId9"/>
    <p:sldId id="281" r:id="rId10"/>
    <p:sldId id="293" r:id="rId11"/>
    <p:sldId id="292" r:id="rId12"/>
    <p:sldId id="257" r:id="rId13"/>
    <p:sldId id="294" r:id="rId14"/>
    <p:sldId id="291" r:id="rId15"/>
    <p:sldId id="267" r:id="rId16"/>
    <p:sldId id="295" r:id="rId17"/>
    <p:sldId id="272" r:id="rId18"/>
    <p:sldId id="262" r:id="rId19"/>
    <p:sldId id="263" r:id="rId20"/>
    <p:sldId id="285" r:id="rId21"/>
    <p:sldId id="265" r:id="rId22"/>
    <p:sldId id="280" r:id="rId23"/>
    <p:sldId id="298" r:id="rId24"/>
    <p:sldId id="297" r:id="rId25"/>
    <p:sldId id="289" r:id="rId26"/>
    <p:sldId id="300" r:id="rId27"/>
    <p:sldId id="290" r:id="rId28"/>
    <p:sldId id="258" r:id="rId29"/>
    <p:sldId id="261" r:id="rId30"/>
    <p:sldId id="270" r:id="rId31"/>
    <p:sldId id="284" r:id="rId32"/>
    <p:sldId id="259" r:id="rId33"/>
    <p:sldId id="296" r:id="rId34"/>
    <p:sldId id="287" r:id="rId35"/>
    <p:sldId id="301" r:id="rId36"/>
    <p:sldId id="302" r:id="rId37"/>
    <p:sldId id="288" r:id="rId38"/>
    <p:sldId id="260" r:id="rId39"/>
    <p:sldId id="304" r:id="rId40"/>
    <p:sldId id="286" r:id="rId41"/>
    <p:sldId id="268" r:id="rId42"/>
    <p:sldId id="269" r:id="rId43"/>
    <p:sldId id="2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8B35DF-5BE8-4641-B9D4-EABF15B2005B}">
          <p14:sldIdLst/>
        </p14:section>
        <p14:section name="Untitled Section" id="{2BDFC296-DBBA-44DE-BC4F-FA80C7F351B9}">
          <p14:sldIdLst>
            <p14:sldId id="256"/>
            <p14:sldId id="274"/>
            <p14:sldId id="277"/>
            <p14:sldId id="303"/>
            <p14:sldId id="278"/>
            <p14:sldId id="305"/>
            <p14:sldId id="282"/>
            <p14:sldId id="279"/>
            <p14:sldId id="281"/>
            <p14:sldId id="293"/>
            <p14:sldId id="292"/>
            <p14:sldId id="257"/>
            <p14:sldId id="294"/>
            <p14:sldId id="291"/>
            <p14:sldId id="267"/>
            <p14:sldId id="295"/>
            <p14:sldId id="272"/>
            <p14:sldId id="262"/>
            <p14:sldId id="263"/>
            <p14:sldId id="285"/>
            <p14:sldId id="265"/>
            <p14:sldId id="280"/>
            <p14:sldId id="298"/>
            <p14:sldId id="297"/>
            <p14:sldId id="289"/>
            <p14:sldId id="300"/>
            <p14:sldId id="290"/>
            <p14:sldId id="258"/>
            <p14:sldId id="261"/>
            <p14:sldId id="270"/>
            <p14:sldId id="284"/>
            <p14:sldId id="259"/>
            <p14:sldId id="296"/>
            <p14:sldId id="287"/>
            <p14:sldId id="301"/>
            <p14:sldId id="302"/>
            <p14:sldId id="288"/>
            <p14:sldId id="260"/>
            <p14:sldId id="304"/>
            <p14:sldId id="286"/>
            <p14:sldId id="268"/>
            <p14:sldId id="269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9233-06A7-1179-2903-8C47963EE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6D1C1-8D43-912A-E034-B901E6D1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AFCAE-F15E-27B0-8FD4-F58ED155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5ABEC-9B1C-DDFD-D7B7-E25749D2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40871-6351-D241-AD1E-17906956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9722-3387-87E3-71E1-EA038588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864A9-7E9B-C82F-F835-7CED99A7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B1FA5-729B-7CA0-52B1-328F7A27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96F2B-7952-4735-571A-FF8BF61F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FBBF-2277-AA14-B954-9ED50EF3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8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0D507-66A8-42BD-43A7-D2C32E865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4BCEB-3AFC-99B0-3258-69B58AF50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4C6B-10EE-EC2E-3979-0158A8F3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92718-6FC9-8A11-926F-CDCD0FA9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8F8D-C358-3285-BD8A-8A0F93D7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2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6ED4-3A34-1783-4690-B4828289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172B-68BA-9E1C-5BE8-9D1DA7C6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5EC4-560F-55E8-B75B-31E60796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8F07A-A149-A200-5C03-005AAE0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4FB08-845A-654E-D929-B690D2CB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0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F46F-F360-0845-3595-CC5CCB05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46E0F-173C-1B77-ECDE-EFE48DE40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DC2DE-F7FD-27DF-25BE-8E952BD4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EB98-CCAB-1D7B-EF76-395E669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2D6B-71BF-0352-043F-70DBFA81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7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E62A-B2C4-D850-9E32-BA7B27D0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C8C3-5E89-C251-CEC4-4EA4F7B88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923C3-DC12-62D7-C2EC-ABFF79145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CE43D-0674-4FB9-06FD-F0D212DE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313C6-10AD-378C-EA94-9E3212B7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6AC3B-3209-BB10-372F-C3582F91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5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C33B-1D07-5F97-07E9-F4E39D67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33D70-3B0C-EC84-68CF-AF3E2E00D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B7F1E-6E4F-C01A-CE36-5C726EE47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8DCC2-59A1-F836-8EEB-B07B17009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21476-8BCA-079A-902A-676EFB1596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27A4A-C359-0E19-E362-635B5E5B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CD89F-6ED3-41E1-7458-F9FBCF8D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00BD2E-00E5-1BCE-0606-2E0A42E5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0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D903-9B5C-79B7-B713-15CE8343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EF265-4C80-CF7B-DC55-8F17A415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9AA44-AD79-5FEC-AB05-8CBA94E5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15538-B6D3-B952-491A-8678F7ED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20764-50BF-44B5-2A37-6A2682B6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3DD11-6650-D96B-DBFF-4EC2FC78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2E79-45D2-A186-9B67-9C142B74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6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6E42-B0B5-AAF5-74B5-791E9AEB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E9445-8C1B-E124-1AE8-8445A33B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8435C-F702-C59A-9198-ECC83E956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DE758-EAA6-9DD1-28E1-C96EB6CA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ED165-6B29-1101-D37A-CDA4BD4CC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D6C27-6BD2-B757-27D6-072B22EB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72B7-69E1-29D5-F62F-E9194E2E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866A2-5543-7282-7236-188F1DB77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803B3-54FB-7C7A-1EA1-043E9DE69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56970-5427-2C58-B765-D7ADB198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12713-B8CB-B7AE-5421-2AE75E1D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3FEB0-259C-2EED-1DEB-F9DEB8DC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9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2938BE-B773-1EBF-E70A-01C71D19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960FE-20E9-A28A-F36D-39CE98816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62982-F3B6-304F-A012-4EBF8B683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9130F-B867-4683-863C-25B993275CE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7FDB3-9E1B-E402-D2F4-259B21AA8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BAAA6-CB3A-C540-C529-253840B2A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088D-9DF9-4155-AF72-A1CA6825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6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E7F5D4-9ED5-A9B8-6C61-DA81E0A9C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4473" b="2909"/>
          <a:stretch/>
        </p:blipFill>
        <p:spPr bwMode="auto">
          <a:xfrm>
            <a:off x="1850571" y="892629"/>
            <a:ext cx="8903588" cy="51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Marc-Endy music">
            <a:hlinkClick r:id="" action="ppaction://media"/>
            <a:extLst>
              <a:ext uri="{FF2B5EF4-FFF2-40B4-BE49-F238E27FC236}">
                <a16:creationId xmlns:a16="http://schemas.microsoft.com/office/drawing/2014/main" id="{729C61B9-40C8-E9A4-A5E8-888C6BCCC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5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br>
              <a:rPr lang="en-US" sz="60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endParaRPr lang="en-US" sz="60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… from preschool</a:t>
            </a:r>
          </a:p>
        </p:txBody>
      </p:sp>
    </p:spTree>
    <p:extLst>
      <p:ext uri="{BB962C8B-B14F-4D97-AF65-F5344CB8AC3E}">
        <p14:creationId xmlns:p14="http://schemas.microsoft.com/office/powerpoint/2010/main" val="39879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in pink outfits">
            <a:extLst>
              <a:ext uri="{FF2B5EF4-FFF2-40B4-BE49-F238E27FC236}">
                <a16:creationId xmlns:a16="http://schemas.microsoft.com/office/drawing/2014/main" id="{CA6FACAE-2B7F-CAFF-E71B-69D9BE75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b="129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in pink dresses&#10;&#10;Description automatically generated">
            <a:extLst>
              <a:ext uri="{FF2B5EF4-FFF2-40B4-BE49-F238E27FC236}">
                <a16:creationId xmlns:a16="http://schemas.microsoft.com/office/drawing/2014/main" id="{4C8620F4-4179-005B-81AA-080B0F98E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1" b="74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/>
            </a:br>
            <a:endParaRPr lang="en-US" sz="5400" b="1" dirty="0"/>
          </a:p>
          <a:p>
            <a:pPr algn="ctr"/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through primary school … </a:t>
            </a:r>
          </a:p>
        </p:txBody>
      </p:sp>
    </p:spTree>
    <p:extLst>
      <p:ext uri="{BB962C8B-B14F-4D97-AF65-F5344CB8AC3E}">
        <p14:creationId xmlns:p14="http://schemas.microsoft.com/office/powerpoint/2010/main" val="4419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1AE3AB6-5C21-54D2-2479-95680BB03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" b="150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students in uniform&#10;&#10;Description automatically generated">
            <a:extLst>
              <a:ext uri="{FF2B5EF4-FFF2-40B4-BE49-F238E27FC236}">
                <a16:creationId xmlns:a16="http://schemas.microsoft.com/office/drawing/2014/main" id="{951544A3-6720-5683-331A-37055A43A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208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497840" y="548640"/>
            <a:ext cx="11206480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… middle school &amp; high school.</a:t>
            </a:r>
          </a:p>
        </p:txBody>
      </p:sp>
    </p:spTree>
    <p:extLst>
      <p:ext uri="{BB962C8B-B14F-4D97-AF65-F5344CB8AC3E}">
        <p14:creationId xmlns:p14="http://schemas.microsoft.com/office/powerpoint/2010/main" val="32584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D184D00-3A44-6AB1-041E-DA228C548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78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F70FF858-790C-7B88-E326-BE2FD610B3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table&#10;&#10;Description automatically generated">
            <a:extLst>
              <a:ext uri="{FF2B5EF4-FFF2-40B4-BE49-F238E27FC236}">
                <a16:creationId xmlns:a16="http://schemas.microsoft.com/office/drawing/2014/main" id="{F2964B5E-328C-6244-F586-06A6E38478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013"/>
          </a:xfrm>
        </p:spPr>
      </p:pic>
    </p:spTree>
    <p:extLst>
      <p:ext uri="{BB962C8B-B14F-4D97-AF65-F5344CB8AC3E}">
        <p14:creationId xmlns:p14="http://schemas.microsoft.com/office/powerpoint/2010/main" val="9163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908304" y="713232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kern="100" dirty="0">
                <a:solidFill>
                  <a:srgbClr val="11111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God all things are possible.</a:t>
            </a:r>
            <a:r>
              <a:rPr lang="en-US" sz="1800" kern="100" dirty="0">
                <a:solidFill>
                  <a:srgbClr val="11111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Matthew 19:26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i="1" kern="1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6000" i="1" kern="1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God </a:t>
            </a:r>
          </a:p>
          <a:p>
            <a:pPr algn="ctr"/>
            <a:r>
              <a:rPr lang="en-US" sz="6000" i="1" kern="1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things are possible.”</a:t>
            </a:r>
            <a:r>
              <a:rPr lang="en-US" sz="6000" kern="1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br>
              <a:rPr lang="en-US" sz="6000" kern="1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kern="1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19:26</a:t>
            </a:r>
          </a:p>
          <a:p>
            <a:pPr algn="ctr"/>
            <a:endParaRPr lang="en-US" sz="5400" b="1" dirty="0"/>
          </a:p>
        </p:txBody>
      </p:sp>
      <p:pic>
        <p:nvPicPr>
          <p:cNvPr id="4" name="Picture 3" descr="A close-up of a baby&#10;&#10;Description automatically generated with medium confidence">
            <a:extLst>
              <a:ext uri="{FF2B5EF4-FFF2-40B4-BE49-F238E27FC236}">
                <a16:creationId xmlns:a16="http://schemas.microsoft.com/office/drawing/2014/main" id="{9B8BA5B1-755F-DA0D-0213-DCDCF5DE9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4754"/>
          <a:stretch/>
        </p:blipFill>
        <p:spPr>
          <a:xfrm>
            <a:off x="20" y="0"/>
            <a:ext cx="12191980" cy="72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638048" y="548640"/>
            <a:ext cx="1072083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St. 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School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is one of the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best schools in the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Archdiocese of Cap-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Haitien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young child and child&#10;&#10;Description automatically generated">
            <a:extLst>
              <a:ext uri="{FF2B5EF4-FFF2-40B4-BE49-F238E27FC236}">
                <a16:creationId xmlns:a16="http://schemas.microsoft.com/office/drawing/2014/main" id="{D2CF0849-872F-4B74-BF73-B87D94243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b="58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GREAT NEWS!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For the first time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St. 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celebrated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the graduation of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24 students in June!</a:t>
            </a:r>
          </a:p>
        </p:txBody>
      </p:sp>
    </p:spTree>
    <p:extLst>
      <p:ext uri="{BB962C8B-B14F-4D97-AF65-F5344CB8AC3E}">
        <p14:creationId xmlns:p14="http://schemas.microsoft.com/office/powerpoint/2010/main" val="14452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graduation gowns&#10;&#10;Description automatically generated">
            <a:extLst>
              <a:ext uri="{FF2B5EF4-FFF2-40B4-BE49-F238E27FC236}">
                <a16:creationId xmlns:a16="http://schemas.microsoft.com/office/drawing/2014/main" id="{1BF3DC70-9A99-D984-CB33-0765C3170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84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graduation attire holding a banner&#10;&#10;Description automatically generated">
            <a:extLst>
              <a:ext uri="{FF2B5EF4-FFF2-40B4-BE49-F238E27FC236}">
                <a16:creationId xmlns:a16="http://schemas.microsoft.com/office/drawing/2014/main" id="{8B1EEB8D-580B-0EA0-A83B-FEA4337A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52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741680" y="548640"/>
            <a:ext cx="10647680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Segoe UI Semibold" panose="020B0702040204020203" pitchFamily="34" charset="0"/>
              </a:rPr>
              <a:t>With a quality education, these graduates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Segoe UI Semibold" panose="020B0702040204020203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Segoe UI Semibold" panose="020B0702040204020203" pitchFamily="34" charset="0"/>
              </a:rPr>
              <a:t>can now create a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Segoe UI Semibold" panose="020B0702040204020203" pitchFamily="34" charset="0"/>
              </a:rPr>
              <a:t>brighter future for Haiti.</a:t>
            </a:r>
            <a:r>
              <a:rPr lang="en-US" sz="6000" dirty="0">
                <a:solidFill>
                  <a:srgbClr val="000000"/>
                </a:solidFill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..</a:t>
            </a:r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graduation gowns and caps&#10;&#10;Description automatically generated">
            <a:extLst>
              <a:ext uri="{FF2B5EF4-FFF2-40B4-BE49-F238E27FC236}">
                <a16:creationId xmlns:a16="http://schemas.microsoft.com/office/drawing/2014/main" id="{4F00C96F-0809-A35F-950C-AADF7960C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3" b="60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endParaRPr lang="en-US" sz="54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We need your help to raise </a:t>
            </a:r>
            <a:br>
              <a:rPr lang="en-US" sz="54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8800" b="1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$70,000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for 2023-2024 school year. </a:t>
            </a:r>
          </a:p>
        </p:txBody>
      </p:sp>
    </p:spTree>
    <p:extLst>
      <p:ext uri="{BB962C8B-B14F-4D97-AF65-F5344CB8AC3E}">
        <p14:creationId xmlns:p14="http://schemas.microsoft.com/office/powerpoint/2010/main" val="3337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air of boys in blue shirts&#10;&#10;Description automatically generated">
            <a:extLst>
              <a:ext uri="{FF2B5EF4-FFF2-40B4-BE49-F238E27FC236}">
                <a16:creationId xmlns:a16="http://schemas.microsoft.com/office/drawing/2014/main" id="{E658E7DB-E35E-7693-0DFE-D69339E50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r of girls wearing school uniforms&#10;&#10;Description automatically generated">
            <a:extLst>
              <a:ext uri="{FF2B5EF4-FFF2-40B4-BE49-F238E27FC236}">
                <a16:creationId xmlns:a16="http://schemas.microsoft.com/office/drawing/2014/main" id="{2A2FF17F-838A-E170-6B5D-9368EC597D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013"/>
          </a:xfrm>
        </p:spPr>
      </p:pic>
    </p:spTree>
    <p:extLst>
      <p:ext uri="{BB962C8B-B14F-4D97-AF65-F5344CB8AC3E}">
        <p14:creationId xmlns:p14="http://schemas.microsoft.com/office/powerpoint/2010/main" val="29701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effectLst/>
              <a:latin typeface="Gill Sans Nova" panose="020B06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en-US" sz="4800" dirty="0">
                <a:solidFill>
                  <a:schemeClr val="bg1"/>
                </a:solidFill>
                <a:effectLst/>
                <a:latin typeface="Gill Sans Nova" panose="020B06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Lady of the Lake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been twinned with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</a:t>
            </a:r>
            <a:r>
              <a:rPr lang="en-US" sz="6000" dirty="0" err="1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Haiti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40 years.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uple of young girls smiling&#10;&#10;Description automatically generated">
            <a:extLst>
              <a:ext uri="{FF2B5EF4-FFF2-40B4-BE49-F238E27FC236}">
                <a16:creationId xmlns:a16="http://schemas.microsoft.com/office/drawing/2014/main" id="{D0B5DE29-DF0A-5081-0E45-618727A9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110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These funds will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make it possible to provide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worthy wage for teachers </a:t>
            </a:r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posing for a photo">
            <a:extLst>
              <a:ext uri="{FF2B5EF4-FFF2-40B4-BE49-F238E27FC236}">
                <a16:creationId xmlns:a16="http://schemas.microsoft.com/office/drawing/2014/main" id="{280AEBBD-7B28-9A31-9175-1C5642D6E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4" descr="A group of people standing in front of a church&#10;&#10;Description automatically generated">
            <a:extLst>
              <a:ext uri="{FF2B5EF4-FFF2-40B4-BE49-F238E27FC236}">
                <a16:creationId xmlns:a16="http://schemas.microsoft.com/office/drawing/2014/main" id="{C7276AEF-BEB9-B2FE-9DF6-CF75B4AB3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12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4800" kern="0" dirty="0">
              <a:solidFill>
                <a:schemeClr val="bg1"/>
              </a:solidFill>
              <a:effectLst/>
              <a:latin typeface="Gill Sans Nova" panose="020B06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kern="0" dirty="0">
                <a:solidFill>
                  <a:schemeClr val="bg1"/>
                </a:solidFill>
                <a:effectLst/>
                <a:latin typeface="Gill Sans Nova" panose="020B06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affordable tuition </a:t>
            </a:r>
          </a:p>
          <a:p>
            <a:pPr algn="ctr"/>
            <a: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parents</a:t>
            </a:r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A647734D-0439-D229-D3F8-8134D4408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038"/>
          <a:stretch/>
        </p:blipFill>
        <p:spPr>
          <a:xfrm>
            <a:off x="-1383185" y="0"/>
            <a:ext cx="14669243" cy="82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53AAE514-E42A-4F51-2A3D-245B33152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r="4298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4800" kern="0" dirty="0">
              <a:solidFill>
                <a:schemeClr val="bg1"/>
              </a:solidFill>
              <a:effectLst/>
              <a:latin typeface="Gill Sans Nova" panose="020B06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/>
              <a:latin typeface="Gill Sans Nova" panose="020B06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and a quality education </a:t>
            </a:r>
            <a:b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kern="0" dirty="0">
                <a:solidFill>
                  <a:schemeClr val="bg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students. </a:t>
            </a:r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young girls in blue uniforms&#10;&#10;Description automatically generated">
            <a:extLst>
              <a:ext uri="{FF2B5EF4-FFF2-40B4-BE49-F238E27FC236}">
                <a16:creationId xmlns:a16="http://schemas.microsoft.com/office/drawing/2014/main" id="{4CF026D0-E63C-C0CE-BB65-9EF92A843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r="-2" b="7975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98F0A-6C7B-3AEA-6286-A2A0840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id="{F49D778D-9DA2-66E6-5FF8-3852A97A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836"/>
            <a:ext cx="12192000" cy="80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PLEASE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prayerfully consider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making a donation for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St. 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School.</a:t>
            </a:r>
          </a:p>
        </p:txBody>
      </p:sp>
    </p:spTree>
    <p:extLst>
      <p:ext uri="{BB962C8B-B14F-4D97-AF65-F5344CB8AC3E}">
        <p14:creationId xmlns:p14="http://schemas.microsoft.com/office/powerpoint/2010/main" val="40004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ign on a wall&#10;&#10;Description automatically generated">
            <a:extLst>
              <a:ext uri="{FF2B5EF4-FFF2-40B4-BE49-F238E27FC236}">
                <a16:creationId xmlns:a16="http://schemas.microsoft.com/office/drawing/2014/main" id="{2832F6B6-CE16-15F6-7453-9DCFF27CD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young child with blue bows&#10;&#10;Description automatically generated">
            <a:extLst>
              <a:ext uri="{FF2B5EF4-FFF2-40B4-BE49-F238E27FC236}">
                <a16:creationId xmlns:a16="http://schemas.microsoft.com/office/drawing/2014/main" id="{CF673B55-C294-B7D4-24A5-6863AF03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6" b="68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aby&#10;&#10;Description automatically generated with medium confidence">
            <a:extLst>
              <a:ext uri="{FF2B5EF4-FFF2-40B4-BE49-F238E27FC236}">
                <a16:creationId xmlns:a16="http://schemas.microsoft.com/office/drawing/2014/main" id="{EC9281B6-B84E-7F0E-D4D0-565BF474A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4754"/>
          <a:stretch/>
        </p:blipFill>
        <p:spPr>
          <a:xfrm>
            <a:off x="20" y="-8278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AF90F-6AE3-A7AB-AAD0-40E468ADA703}"/>
              </a:ext>
            </a:extLst>
          </p:cNvPr>
          <p:cNvSpPr txBox="1"/>
          <p:nvPr/>
        </p:nvSpPr>
        <p:spPr>
          <a:xfrm>
            <a:off x="1881351" y="2604320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Bondye</a:t>
            </a:r>
            <a:r>
              <a:rPr lang="en-US" sz="6000" dirty="0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beni</a:t>
            </a:r>
            <a:r>
              <a:rPr lang="en-US" sz="6000" dirty="0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ou</a:t>
            </a:r>
            <a:r>
              <a:rPr lang="en-US" sz="6000" dirty="0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Lucida Sans" panose="020B0602030504020204" pitchFamily="34" charset="0"/>
                <a:ea typeface="+mj-ea"/>
                <a:cs typeface="+mj-cs"/>
              </a:rPr>
              <a:t>May God bless you!</a:t>
            </a:r>
          </a:p>
        </p:txBody>
      </p:sp>
    </p:spTree>
    <p:extLst>
      <p:ext uri="{BB962C8B-B14F-4D97-AF65-F5344CB8AC3E}">
        <p14:creationId xmlns:p14="http://schemas.microsoft.com/office/powerpoint/2010/main" val="385899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We have sponsored 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St. 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School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since 2003.</a:t>
            </a:r>
          </a:p>
        </p:txBody>
      </p:sp>
    </p:spTree>
    <p:extLst>
      <p:ext uri="{BB962C8B-B14F-4D97-AF65-F5344CB8AC3E}">
        <p14:creationId xmlns:p14="http://schemas.microsoft.com/office/powerpoint/2010/main" val="23241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8B270-8EB0-2BD7-C840-ABD67C2B1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7413"/>
            <a:ext cx="12263120" cy="81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We have been faithful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to this important mission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for 20 years.</a:t>
            </a:r>
          </a:p>
        </p:txBody>
      </p:sp>
    </p:spTree>
    <p:extLst>
      <p:ext uri="{BB962C8B-B14F-4D97-AF65-F5344CB8AC3E}">
        <p14:creationId xmlns:p14="http://schemas.microsoft.com/office/powerpoint/2010/main" val="31641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Thanks to OLOL’s faithful and generous support ,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St. </a:t>
            </a:r>
            <a:r>
              <a:rPr lang="en-US" sz="5400" dirty="0" err="1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Bertin</a:t>
            </a:r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 School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is one of the </a:t>
            </a:r>
            <a:b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best schools in the </a:t>
            </a:r>
            <a:b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</a:br>
            <a:r>
              <a:rPr lang="en-US" sz="5400" dirty="0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Archdiocese of Cap-</a:t>
            </a:r>
            <a:r>
              <a:rPr lang="en-US" sz="5400" dirty="0" err="1">
                <a:solidFill>
                  <a:schemeClr val="bg1"/>
                </a:solidFill>
                <a:latin typeface="Gill Sans Nova" panose="020B0602020104020203" pitchFamily="34" charset="0"/>
                <a:cs typeface="Cavolini" panose="03000502040302020204" pitchFamily="66" charset="0"/>
              </a:rPr>
              <a:t>Haitien</a:t>
            </a:r>
            <a:endParaRPr lang="en-US" sz="5400" dirty="0">
              <a:solidFill>
                <a:schemeClr val="bg1"/>
              </a:solidFill>
              <a:latin typeface="Gill Sans Nova" panose="020B0602020104020203" pitchFamily="34" charset="0"/>
              <a:cs typeface="Cavolini" panose="03000502040302020204" pitchFamily="66" charset="0"/>
            </a:endParaRPr>
          </a:p>
        </p:txBody>
      </p:sp>
      <p:pic>
        <p:nvPicPr>
          <p:cNvPr id="3" name="Picture 2" descr="A group of student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92986BC-2509-7AC4-607D-3288747E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E72-1BA8-F521-0BC5-D5863A26DC22}"/>
              </a:ext>
            </a:extLst>
          </p:cNvPr>
          <p:cNvSpPr txBox="1">
            <a:spLocks/>
          </p:cNvSpPr>
          <p:nvPr/>
        </p:nvSpPr>
        <p:spPr>
          <a:xfrm>
            <a:off x="841248" y="548640"/>
            <a:ext cx="10375392" cy="543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/>
          </a:p>
          <a:p>
            <a:pPr algn="ctr"/>
            <a:endParaRPr lang="en-US" sz="6000" dirty="0">
              <a:solidFill>
                <a:schemeClr val="bg1"/>
              </a:solidFill>
              <a:latin typeface="Lucida Sans" panose="020B0602030504020204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Thanks to God and to you,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more than 800 students attend St. </a:t>
            </a:r>
            <a:r>
              <a:rPr lang="en-US" sz="6000" dirty="0" err="1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Bertin</a:t>
            </a: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School </a:t>
            </a:r>
            <a:b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Lucida Sans" panose="020B0602030504020204" pitchFamily="34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65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252</Words>
  <Application>Microsoft Office PowerPoint</Application>
  <PresentationFormat>Widescreen</PresentationFormat>
  <Paragraphs>61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Gill Sans MT</vt:lpstr>
      <vt:lpstr>Gill Sans Nova</vt:lpstr>
      <vt:lpstr>Lucida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H</dc:creator>
  <cp:lastModifiedBy>Diane H</cp:lastModifiedBy>
  <cp:revision>16</cp:revision>
  <dcterms:created xsi:type="dcterms:W3CDTF">2023-07-24T14:27:28Z</dcterms:created>
  <dcterms:modified xsi:type="dcterms:W3CDTF">2023-08-07T13:15:13Z</dcterms:modified>
</cp:coreProperties>
</file>